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76" r:id="rId4"/>
    <p:sldId id="290" r:id="rId5"/>
    <p:sldId id="291" r:id="rId6"/>
    <p:sldId id="293" r:id="rId7"/>
    <p:sldId id="294" r:id="rId8"/>
    <p:sldId id="292" r:id="rId9"/>
    <p:sldId id="286" r:id="rId10"/>
    <p:sldId id="301" r:id="rId11"/>
    <p:sldId id="287" r:id="rId12"/>
    <p:sldId id="300" r:id="rId13"/>
    <p:sldId id="302" r:id="rId14"/>
    <p:sldId id="303" r:id="rId15"/>
    <p:sldId id="306" r:id="rId16"/>
    <p:sldId id="299" r:id="rId17"/>
    <p:sldId id="297" r:id="rId18"/>
    <p:sldId id="307" r:id="rId19"/>
    <p:sldId id="308" r:id="rId20"/>
    <p:sldId id="289" r:id="rId21"/>
    <p:sldId id="284" r:id="rId22"/>
    <p:sldId id="280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3B3B"/>
    <a:srgbClr val="A7A297"/>
    <a:srgbClr val="BD8608"/>
    <a:srgbClr val="F3A800"/>
    <a:srgbClr val="4E403D"/>
    <a:srgbClr val="F9CA17"/>
    <a:srgbClr val="936A1D"/>
    <a:srgbClr val="DBB95B"/>
    <a:srgbClr val="F0A40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20" d="100"/>
          <a:sy n="120" d="100"/>
        </p:scale>
        <p:origin x="234" y="9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B29D9-709D-4192-ADC3-4BCAF854F9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F005F9-E65E-4F4B-9E71-55F402DD07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253104-1D15-4CB8-AE85-CF2D0D57F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812454-F99F-49B7-8B4B-0D219071B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3145D9-A1B4-4CB0-A683-0CD929C47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53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57A48-676A-4928-8464-2135FD72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EF6C05-18BE-4EE9-9189-BB93A9FF7C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526A11-A635-4D83-976D-E9BC32FF5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8CDC74-DA9D-45BD-A8D8-0CC143B3E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EF8E63-2946-4882-BB20-96A217D6C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482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65E25F7-56DF-4743-A8FA-CCD3601242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327284-D86F-4935-A4B7-AFE517401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451F2A-2B75-413E-A258-69FB648A3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0A2823-DB40-4792-B70F-7C0E5C87B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A8A6ED-B3DA-4D8A-898F-A79CA83D4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841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1F3A5-086B-4C8B-8780-041B16DB1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DBBBD-A8B9-4404-9F6C-89AC9C47C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13D8BA-923D-4D0A-96EA-485A273D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F9874D-ACCD-4996-98D7-850726469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72D1F2-7E20-423E-BC22-DC1343C20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959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BAE2F0-AA2C-41D2-8657-CED6197DF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3DB072-E9DF-4A9B-BFD7-A135C6D75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076CB6-31C6-4999-A2AF-9792910A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A1456D-7371-4222-9B79-DC955A567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329603-B128-465D-AD15-0F1869C95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804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B1A10-1D62-4DB6-8D33-8A73216B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0917DA-2344-406D-BF78-E9026285BC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E99F2F-D157-4AF1-964E-0323EE587E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9C3FA4-92C3-4FBB-8C42-F451CC5B0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ED35A0-5BD2-453E-867B-BAF837100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E4161D-547E-4319-8894-8AD6F4CB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530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03399-6154-45C1-87CC-46BE63F4E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6106EF-B40D-4305-9426-D63290244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FB4C9D-0489-42CC-A109-D7E88E68D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C27A5D-0FDE-412B-AF1F-EAC529D488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42CC30-3C9C-494D-889B-FBFBC9318B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0C5DA9F-91A5-439C-8423-BC41EC156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44FE8EC-D51D-4161-B637-35F75830E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3AC503-4B62-4B5A-88F0-9866A305A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05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BA5D5-EA1F-4964-87DB-9C2BD19D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1DF681-0C68-479C-8A70-3750B6F5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7618D8-A137-4E48-A4C0-82E2EA235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4C33F-E769-4892-9157-003EA5461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072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76ECDA-29F7-4E26-9256-BF3621D02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D91454-19EF-4CEA-B146-E95F638B3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73F762-6165-4373-84F2-E0048D40D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2E6042-AEB4-43D3-A4C9-963A18857D5E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518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3CA7ED-7E78-4FAF-AC1E-18FD5D484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C8752B-13D3-41A7-8377-736567507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388077-ABFD-4A72-A7AA-40ED92B2C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CF3419-F125-4046-897A-278156F2D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0B70F7-E9DA-4ADC-B298-8C8846008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874657-CB69-464E-95F5-4F80C950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95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26480-25DB-41E1-B09D-E2DBB647F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6A5947-9234-47AA-A195-1922093130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123003-E656-43C0-BB7B-9271D138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67005A-9331-46F5-8BD8-8F15705FF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4884F5-A467-413E-907D-78CDD0419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908B73-C6F0-4BD5-92CB-F3BCE6C5E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714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5D7C41-D1DF-4AE1-95C2-84DD40894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3EDDA3-1418-4BD7-BFB4-D0F3FCD6D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38EB2A-240A-4417-B9F1-76E8124AA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AEC72-3996-40C2-BD4B-D0C651D5330C}" type="datetimeFigureOut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B3DD3B-A74E-4B83-B8BA-09D1004C5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AC57F2-3106-47D6-B1D8-034F77EAF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260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BE5590-AC79-4F33-8509-AF7FE7BB9E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54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19B59D-D59F-4786-8C04-7DB4606EA807}"/>
              </a:ext>
            </a:extLst>
          </p:cNvPr>
          <p:cNvSpPr txBox="1"/>
          <p:nvPr/>
        </p:nvSpPr>
        <p:spPr>
          <a:xfrm>
            <a:off x="2959835" y="2916258"/>
            <a:ext cx="61766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# </a:t>
            </a:r>
            <a:r>
              <a:rPr lang="ko-KR" altLang="en-US" sz="6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제목을 입력하세요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5BAB327-E2B1-4D4A-A399-49B5888EE5A0}"/>
              </a:ext>
            </a:extLst>
          </p:cNvPr>
          <p:cNvSpPr/>
          <p:nvPr/>
        </p:nvSpPr>
        <p:spPr>
          <a:xfrm>
            <a:off x="1976120" y="2540000"/>
            <a:ext cx="8239760" cy="1778000"/>
          </a:xfrm>
          <a:prstGeom prst="rect">
            <a:avLst/>
          </a:prstGeom>
          <a:noFill/>
          <a:ln w="1270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042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4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40642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Build.xml </a:t>
            </a:r>
            <a:r>
              <a:rPr lang="ko-KR" altLang="en-US" sz="4800" dirty="0"/>
              <a:t>작성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9EF7AFA-AFB1-40E0-B2A0-F62EFE73AD5C}"/>
              </a:ext>
            </a:extLst>
          </p:cNvPr>
          <p:cNvGrpSpPr/>
          <p:nvPr/>
        </p:nvGrpSpPr>
        <p:grpSpPr>
          <a:xfrm>
            <a:off x="949454" y="1979859"/>
            <a:ext cx="10528171" cy="3355525"/>
            <a:chOff x="7283579" y="1932234"/>
            <a:chExt cx="4922901" cy="3355525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76CDF2C-07CF-4223-AC0B-22B7F0391ED4}"/>
                </a:ext>
              </a:extLst>
            </p:cNvPr>
            <p:cNvSpPr txBox="1"/>
            <p:nvPr/>
          </p:nvSpPr>
          <p:spPr>
            <a:xfrm>
              <a:off x="7283579" y="3156342"/>
              <a:ext cx="4419600" cy="21314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build.xml 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파일은 애플리케이션 또는 컴포넌트의 빌드 및 배포 프로세스를 설명한다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ko-KR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XML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 작성되며 최상위 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ROOT element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 프로젝트를 가진다</a:t>
              </a:r>
              <a:endParaRPr lang="en-US" altLang="ko-KR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ko-KR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프로젝트 요소는  타겟 요소를 자식으로 가진다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ko-KR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타겟 요소는 태스크 요소를 자식으로 가진다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C1286F2-B58E-40A3-8E14-43A7C9300408}"/>
                </a:ext>
              </a:extLst>
            </p:cNvPr>
            <p:cNvSpPr txBox="1"/>
            <p:nvPr/>
          </p:nvSpPr>
          <p:spPr>
            <a:xfrm>
              <a:off x="7283579" y="1932234"/>
              <a:ext cx="32344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프로젝트를 빌드하기 위한 방법 명세</a:t>
              </a: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7B9E7291-1284-4346-9198-95302E30E7E2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836791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3112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4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40642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Build.xml </a:t>
            </a:r>
            <a:r>
              <a:rPr lang="ko-KR" altLang="en-US" sz="4800" dirty="0"/>
              <a:t>작성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9EF7AFA-AFB1-40E0-B2A0-F62EFE73AD5C}"/>
              </a:ext>
            </a:extLst>
          </p:cNvPr>
          <p:cNvGrpSpPr/>
          <p:nvPr/>
        </p:nvGrpSpPr>
        <p:grpSpPr>
          <a:xfrm>
            <a:off x="7283579" y="1932234"/>
            <a:ext cx="4922901" cy="1582732"/>
            <a:chOff x="7283579" y="1932234"/>
            <a:chExt cx="4922901" cy="15827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76CDF2C-07CF-4223-AC0B-22B7F0391ED4}"/>
                </a:ext>
              </a:extLst>
            </p:cNvPr>
            <p:cNvSpPr txBox="1"/>
            <p:nvPr/>
          </p:nvSpPr>
          <p:spPr>
            <a:xfrm>
              <a:off x="7283579" y="3156342"/>
              <a:ext cx="4419600" cy="3586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ko-KR" altLang="en-US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C1286F2-B58E-40A3-8E14-43A7C9300408}"/>
                </a:ext>
              </a:extLst>
            </p:cNvPr>
            <p:cNvSpPr txBox="1"/>
            <p:nvPr/>
          </p:nvSpPr>
          <p:spPr>
            <a:xfrm>
              <a:off x="7283579" y="1932234"/>
              <a:ext cx="28232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Xml </a:t>
              </a:r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문서 선언</a:t>
              </a: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7B9E7291-1284-4346-9198-95302E30E7E2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836791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61D55C8D-01BC-41F0-A6FE-9DCAFB5CF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941" y="1722833"/>
            <a:ext cx="5568706" cy="457318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F725CE-7311-445D-B781-1F7644D6C30A}"/>
              </a:ext>
            </a:extLst>
          </p:cNvPr>
          <p:cNvSpPr/>
          <p:nvPr/>
        </p:nvSpPr>
        <p:spPr>
          <a:xfrm>
            <a:off x="7283579" y="3514966"/>
            <a:ext cx="426072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xml </a:t>
            </a:r>
            <a:r>
              <a:rPr lang="ko-KR" altLang="en-US" dirty="0"/>
              <a:t>버전을 나타내는 </a:t>
            </a:r>
            <a:r>
              <a:rPr lang="en-US" altLang="ko-KR" dirty="0"/>
              <a:t>xml version</a:t>
            </a:r>
            <a:r>
              <a:rPr lang="ko-KR" altLang="en-US" dirty="0"/>
              <a:t>과 언어가 </a:t>
            </a:r>
            <a:r>
              <a:rPr lang="en-US" altLang="ko-KR" dirty="0"/>
              <a:t>utf-8</a:t>
            </a:r>
            <a:r>
              <a:rPr lang="ko-KR" altLang="en-US" dirty="0"/>
              <a:t>로 작성되었다는 것을 나타내는 </a:t>
            </a:r>
            <a:r>
              <a:rPr lang="en-US" altLang="ko-KR" dirty="0"/>
              <a:t>encoding, </a:t>
            </a:r>
            <a:r>
              <a:rPr lang="ko-KR" altLang="en-US" dirty="0"/>
              <a:t>마지막으로 </a:t>
            </a:r>
            <a:r>
              <a:rPr lang="en-US" altLang="ko-KR" dirty="0"/>
              <a:t>xml </a:t>
            </a:r>
            <a:r>
              <a:rPr lang="ko-KR" altLang="en-US" dirty="0"/>
              <a:t>문서에 필요한 정보를 모두 포함하고 있다는 것을 나타나는 </a:t>
            </a:r>
            <a:r>
              <a:rPr lang="en-US" altLang="ko-KR" dirty="0"/>
              <a:t>standalone=</a:t>
            </a:r>
            <a:r>
              <a:rPr lang="ko-KR" altLang="en-US" dirty="0"/>
              <a:t>＂</a:t>
            </a:r>
            <a:r>
              <a:rPr lang="en-US" altLang="ko-KR" dirty="0"/>
              <a:t>yes</a:t>
            </a:r>
            <a:r>
              <a:rPr lang="ko-KR" altLang="en-US" dirty="0"/>
              <a:t>＂</a:t>
            </a:r>
            <a:r>
              <a:rPr lang="en-US" altLang="ko-KR" dirty="0"/>
              <a:t> </a:t>
            </a:r>
            <a:r>
              <a:rPr lang="ko-KR" altLang="en-US" dirty="0"/>
              <a:t>형태가 포함될 수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2410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4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40642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Build.xml </a:t>
            </a:r>
            <a:r>
              <a:rPr lang="ko-KR" altLang="en-US" sz="4800" dirty="0"/>
              <a:t>작성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9EF7AFA-AFB1-40E0-B2A0-F62EFE73AD5C}"/>
              </a:ext>
            </a:extLst>
          </p:cNvPr>
          <p:cNvGrpSpPr/>
          <p:nvPr/>
        </p:nvGrpSpPr>
        <p:grpSpPr>
          <a:xfrm>
            <a:off x="6238567" y="2550161"/>
            <a:ext cx="4922901" cy="2764594"/>
            <a:chOff x="7283579" y="1932234"/>
            <a:chExt cx="4922901" cy="276459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76CDF2C-07CF-4223-AC0B-22B7F0391ED4}"/>
                </a:ext>
              </a:extLst>
            </p:cNvPr>
            <p:cNvSpPr txBox="1"/>
            <p:nvPr/>
          </p:nvSpPr>
          <p:spPr>
            <a:xfrm>
              <a:off x="7283579" y="3156342"/>
              <a:ext cx="4419600" cy="15404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빌드파일은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하나의 프로젝트를 정의 한다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Name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은 프로젝트의 이름이다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Default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속성의 값은 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Deploy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타겟으로 하였다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Basedri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속성의 값은 </a:t>
              </a:r>
              <a:r>
                <a:rPr lang="ko-KR" altLang="en-US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빌드파일이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들어있는 디렉토리 기준으로 한 상대경로를 나타낸다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C1286F2-B58E-40A3-8E14-43A7C9300408}"/>
                </a:ext>
              </a:extLst>
            </p:cNvPr>
            <p:cNvSpPr txBox="1"/>
            <p:nvPr/>
          </p:nvSpPr>
          <p:spPr>
            <a:xfrm>
              <a:off x="7283579" y="1932234"/>
              <a:ext cx="27911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정의</a:t>
              </a: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7B9E7291-1284-4346-9198-95302E30E7E2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836791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A85444D-EC85-471C-B031-6B4F9EE2C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165" y="2454911"/>
            <a:ext cx="4439270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560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4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40642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Build.xml </a:t>
            </a:r>
            <a:r>
              <a:rPr lang="ko-KR" altLang="en-US" sz="4800" dirty="0"/>
              <a:t>작성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9EF7AFA-AFB1-40E0-B2A0-F62EFE73AD5C}"/>
              </a:ext>
            </a:extLst>
          </p:cNvPr>
          <p:cNvGrpSpPr/>
          <p:nvPr/>
        </p:nvGrpSpPr>
        <p:grpSpPr>
          <a:xfrm>
            <a:off x="6238567" y="2550161"/>
            <a:ext cx="4922901" cy="2469129"/>
            <a:chOff x="7283579" y="1932234"/>
            <a:chExt cx="4922901" cy="2469129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76CDF2C-07CF-4223-AC0B-22B7F0391ED4}"/>
                </a:ext>
              </a:extLst>
            </p:cNvPr>
            <p:cNvSpPr txBox="1"/>
            <p:nvPr/>
          </p:nvSpPr>
          <p:spPr>
            <a:xfrm>
              <a:off x="7283579" y="3156342"/>
              <a:ext cx="4419600" cy="12450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디렉터리 구조를 정의하는 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Property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정의한다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프로퍼티의 이름을 디렉터리 값을 지닌 변수처럼 이용할 수 있다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${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프로퍼티 이름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} 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을 이용해서 호출한다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endParaRPr lang="ko-KR" altLang="en-US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C1286F2-B58E-40A3-8E14-43A7C9300408}"/>
                </a:ext>
              </a:extLst>
            </p:cNvPr>
            <p:cNvSpPr txBox="1"/>
            <p:nvPr/>
          </p:nvSpPr>
          <p:spPr>
            <a:xfrm>
              <a:off x="7283579" y="1932234"/>
              <a:ext cx="27911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프로퍼티 정의</a:t>
              </a: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7B9E7291-1284-4346-9198-95302E30E7E2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836791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3E1E9EC8-BD81-451A-ADBD-F29CD0C89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941" y="2550161"/>
            <a:ext cx="5087060" cy="295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13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4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40642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Build.xml </a:t>
            </a:r>
            <a:r>
              <a:rPr lang="ko-KR" altLang="en-US" sz="4800" dirty="0"/>
              <a:t>작성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9EF7AFA-AFB1-40E0-B2A0-F62EFE73AD5C}"/>
              </a:ext>
            </a:extLst>
          </p:cNvPr>
          <p:cNvGrpSpPr/>
          <p:nvPr/>
        </p:nvGrpSpPr>
        <p:grpSpPr>
          <a:xfrm>
            <a:off x="6238567" y="2550160"/>
            <a:ext cx="4922901" cy="2883100"/>
            <a:chOff x="7283579" y="1932234"/>
            <a:chExt cx="4922901" cy="182526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76CDF2C-07CF-4223-AC0B-22B7F0391ED4}"/>
                </a:ext>
              </a:extLst>
            </p:cNvPr>
            <p:cNvSpPr txBox="1"/>
            <p:nvPr/>
          </p:nvSpPr>
          <p:spPr>
            <a:xfrm>
              <a:off x="7283579" y="3156342"/>
              <a:ext cx="4922900" cy="6011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패스요소는 </a:t>
              </a:r>
              <a:r>
                <a:rPr lang="en-US" altLang="ko-KR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project.classpath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라는 경로를 생성한다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컴파일시 필요한 라이브러리들의 경로를 추가한다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${}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이용하여 디렉터리 경로에 참조를 이용한다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C1286F2-B58E-40A3-8E14-43A7C9300408}"/>
                </a:ext>
              </a:extLst>
            </p:cNvPr>
            <p:cNvSpPr txBox="1"/>
            <p:nvPr/>
          </p:nvSpPr>
          <p:spPr>
            <a:xfrm>
              <a:off x="7283579" y="1932234"/>
              <a:ext cx="43107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자바 클래스 경로 정의</a:t>
              </a: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7B9E7291-1284-4346-9198-95302E30E7E2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836791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71EE320-D6F3-400D-A3D4-D208609A0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72" y="2550161"/>
            <a:ext cx="5065462" cy="299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7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4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40642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Build.xml </a:t>
            </a:r>
            <a:r>
              <a:rPr lang="ko-KR" altLang="en-US" sz="4800" dirty="0"/>
              <a:t>작성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9EF7AFA-AFB1-40E0-B2A0-F62EFE73AD5C}"/>
              </a:ext>
            </a:extLst>
          </p:cNvPr>
          <p:cNvGrpSpPr/>
          <p:nvPr/>
        </p:nvGrpSpPr>
        <p:grpSpPr>
          <a:xfrm>
            <a:off x="6626480" y="2550161"/>
            <a:ext cx="4922901" cy="3060060"/>
            <a:chOff x="7283579" y="1932234"/>
            <a:chExt cx="4922901" cy="306006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76CDF2C-07CF-4223-AC0B-22B7F0391ED4}"/>
                </a:ext>
              </a:extLst>
            </p:cNvPr>
            <p:cNvSpPr txBox="1"/>
            <p:nvPr/>
          </p:nvSpPr>
          <p:spPr>
            <a:xfrm>
              <a:off x="7283579" y="3156342"/>
              <a:ext cx="4419600" cy="18359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타겟은 빌드 단계로 지정한 순서에 따라 실행되는  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Task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정의한다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Depends 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속성을 통해 타겟 간 의존성을 만들어 순서를 지정한다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Depends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값을 이름으로 가지는 타겟이 먼저 실행되고 난 뒤 실행된다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endParaRPr lang="ko-KR" altLang="en-US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C1286F2-B58E-40A3-8E14-43A7C9300408}"/>
                </a:ext>
              </a:extLst>
            </p:cNvPr>
            <p:cNvSpPr txBox="1"/>
            <p:nvPr/>
          </p:nvSpPr>
          <p:spPr>
            <a:xfrm>
              <a:off x="7283579" y="1932234"/>
              <a:ext cx="19704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타겟 정의</a:t>
              </a: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7B9E7291-1284-4346-9198-95302E30E7E2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836791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8EC586C2-1369-4696-87E4-020142841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" y="2001957"/>
            <a:ext cx="5938140" cy="415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833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CFA4E89-00C8-4313-83D0-B27334DFA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718175"/>
            <a:ext cx="5187603" cy="61398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F9C5FD4-B065-45B5-B13D-E61C1A89E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103" y="718175"/>
            <a:ext cx="6035387" cy="61398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D6A207-2C08-44AF-843A-3363CBB67BEC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393ABE-7E53-434E-A890-CF642E45207B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4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4F10F7-B1B0-48DF-9ACA-0B745906798D}"/>
              </a:ext>
            </a:extLst>
          </p:cNvPr>
          <p:cNvSpPr txBox="1"/>
          <p:nvPr/>
        </p:nvSpPr>
        <p:spPr>
          <a:xfrm>
            <a:off x="1046480" y="194955"/>
            <a:ext cx="1631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Build.xml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75348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4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27895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Build</a:t>
            </a:r>
            <a:r>
              <a:rPr lang="ko-KR" altLang="en-US" sz="4800" dirty="0"/>
              <a:t>하기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9EF7AFA-AFB1-40E0-B2A0-F62EFE73AD5C}"/>
              </a:ext>
            </a:extLst>
          </p:cNvPr>
          <p:cNvGrpSpPr/>
          <p:nvPr/>
        </p:nvGrpSpPr>
        <p:grpSpPr>
          <a:xfrm>
            <a:off x="6096000" y="2853553"/>
            <a:ext cx="4987263" cy="2173663"/>
            <a:chOff x="7283579" y="1932234"/>
            <a:chExt cx="4987263" cy="217366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76CDF2C-07CF-4223-AC0B-22B7F0391ED4}"/>
                </a:ext>
              </a:extLst>
            </p:cNvPr>
            <p:cNvSpPr txBox="1"/>
            <p:nvPr/>
          </p:nvSpPr>
          <p:spPr>
            <a:xfrm>
              <a:off x="7283579" y="3156342"/>
              <a:ext cx="4419600" cy="9495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빌드 파일로 정의한 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build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폴더에 </a:t>
              </a:r>
              <a:r>
                <a:rPr lang="en-US" altLang="ko-KR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WebContent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 있는 </a:t>
              </a:r>
              <a:r>
                <a:rPr lang="en-US" altLang="ko-KR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jsp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파일들과 이미지파일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jar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파일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컴파일 된 클래스파일 등을 복사해 넣는다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..</a:t>
              </a:r>
              <a:endParaRPr lang="ko-KR" altLang="en-US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C1286F2-B58E-40A3-8E14-43A7C9300408}"/>
                </a:ext>
              </a:extLst>
            </p:cNvPr>
            <p:cNvSpPr txBox="1"/>
            <p:nvPr/>
          </p:nvSpPr>
          <p:spPr>
            <a:xfrm>
              <a:off x="7283579" y="1932234"/>
              <a:ext cx="49872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빌드할 프로젝트 디렉터리</a:t>
              </a: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7B9E7291-1284-4346-9198-95302E30E7E2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836791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A5FDF94-9076-410E-B6D5-227842F49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345" y="2494502"/>
            <a:ext cx="4075295" cy="314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76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4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27895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Build</a:t>
            </a:r>
            <a:r>
              <a:rPr lang="ko-KR" altLang="en-US" sz="4800" dirty="0"/>
              <a:t>하기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9EF7AFA-AFB1-40E0-B2A0-F62EFE73AD5C}"/>
              </a:ext>
            </a:extLst>
          </p:cNvPr>
          <p:cNvGrpSpPr/>
          <p:nvPr/>
        </p:nvGrpSpPr>
        <p:grpSpPr>
          <a:xfrm>
            <a:off x="7551963" y="1605791"/>
            <a:ext cx="4489515" cy="5670848"/>
            <a:chOff x="7283579" y="2252015"/>
            <a:chExt cx="5281225" cy="5670848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76CDF2C-07CF-4223-AC0B-22B7F0391ED4}"/>
                </a:ext>
              </a:extLst>
            </p:cNvPr>
            <p:cNvSpPr txBox="1"/>
            <p:nvPr/>
          </p:nvSpPr>
          <p:spPr>
            <a:xfrm>
              <a:off x="7283579" y="2836791"/>
              <a:ext cx="5206763" cy="508607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Build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폴더가 있는 디렉터리로 가서 </a:t>
              </a:r>
              <a:r>
                <a:rPr lang="en-US" altLang="ko-KR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Cmd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창을 열어 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ant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라고 입력한다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경로상에 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build.xml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이라는 파일이 있으면 빌드 파일을 읽어서 빌드를 시작한다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지정한 순서대로 태스크들이 실행된다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기존에 남아 있을 수 있는 경로와 파일을 지운다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웹 어플리케이션 파일 구조대로 폴더를 만든다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빌드할 프로젝트의 내용들을 </a:t>
              </a:r>
              <a:r>
                <a:rPr lang="ko-KR" altLang="en-US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빌드폴더에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복사해 넣는다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자바소스는 컴파일해서 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WEB-INF/classes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폴더에 넣는다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빌드폴더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내용들을 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.War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파일로 압축한다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톰캣서버의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webapps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폴더에 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war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파일을 복사한다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ko-KR" altLang="en-US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C1286F2-B58E-40A3-8E14-43A7C9300408}"/>
                </a:ext>
              </a:extLst>
            </p:cNvPr>
            <p:cNvSpPr txBox="1"/>
            <p:nvPr/>
          </p:nvSpPr>
          <p:spPr>
            <a:xfrm>
              <a:off x="7437244" y="2252015"/>
              <a:ext cx="51275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Cmd</a:t>
              </a:r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에서 빌드 및 배포</a:t>
              </a: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7B9E7291-1284-4346-9198-95302E30E7E2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836791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9EC20D83-7E7B-49C3-8A67-8FDDB8973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05" y="1648447"/>
            <a:ext cx="7287642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58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4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/>
              <a:t>배포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9EF7AFA-AFB1-40E0-B2A0-F62EFE73AD5C}"/>
              </a:ext>
            </a:extLst>
          </p:cNvPr>
          <p:cNvGrpSpPr/>
          <p:nvPr/>
        </p:nvGrpSpPr>
        <p:grpSpPr>
          <a:xfrm>
            <a:off x="5412188" y="2223116"/>
            <a:ext cx="4922901" cy="3650991"/>
            <a:chOff x="7283579" y="1932234"/>
            <a:chExt cx="4922901" cy="3650991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76CDF2C-07CF-4223-AC0B-22B7F0391ED4}"/>
                </a:ext>
              </a:extLst>
            </p:cNvPr>
            <p:cNvSpPr txBox="1"/>
            <p:nvPr/>
          </p:nvSpPr>
          <p:spPr>
            <a:xfrm>
              <a:off x="7283579" y="3156342"/>
              <a:ext cx="4419600" cy="24268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작성한 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Build.xml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을 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ant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이용해 빌드하고 </a:t>
              </a:r>
              <a:r>
                <a:rPr lang="ko-KR" altLang="en-US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톰캣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서버로 배포하였다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War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파일을 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webapps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폴더에 두면 자동으로 </a:t>
              </a:r>
              <a:r>
                <a:rPr lang="ko-KR" altLang="en-US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톰캣이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압축을 풀어 서비스한다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기존의 </a:t>
              </a:r>
              <a:r>
                <a:rPr lang="ko-KR" altLang="en-US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루트폴더를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지우고 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war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파일의 이름을 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ROOT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 하면 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localhost:8080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만으로도 빌드한 웹페이지에 접근할 수 있다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ko-KR" altLang="en-US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C1286F2-B58E-40A3-8E14-43A7C9300408}"/>
                </a:ext>
              </a:extLst>
            </p:cNvPr>
            <p:cNvSpPr txBox="1"/>
            <p:nvPr/>
          </p:nvSpPr>
          <p:spPr>
            <a:xfrm>
              <a:off x="7283579" y="1932234"/>
              <a:ext cx="47021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Tomcat/webapps/web08</a:t>
              </a:r>
              <a:endParaRPr lang="ko-KR" altLang="en-US" sz="3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7B9E7291-1284-4346-9198-95302E30E7E2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836791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2D8F1E79-EF9B-43D8-AF26-C8BCFFBAB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073" y="1408673"/>
            <a:ext cx="3403181" cy="276792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76CD396-FE07-4180-8631-72D27C6C5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953" y="4101314"/>
            <a:ext cx="3309301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21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35F05C3-85C6-4A68-8451-AF414C2EC7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1044"/>
            <a:ext cx="12193856" cy="68590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3BB92D5-4DC1-4BBA-9190-C89445146D2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5B8A8E8-666A-4C32-BCDC-4B7708909C00}"/>
              </a:ext>
            </a:extLst>
          </p:cNvPr>
          <p:cNvCxnSpPr/>
          <p:nvPr/>
        </p:nvCxnSpPr>
        <p:spPr>
          <a:xfrm>
            <a:off x="818707" y="1477926"/>
            <a:ext cx="527729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B287F2-561E-4C36-878C-81D3581FD75B}"/>
              </a:ext>
            </a:extLst>
          </p:cNvPr>
          <p:cNvSpPr txBox="1"/>
          <p:nvPr/>
        </p:nvSpPr>
        <p:spPr>
          <a:xfrm>
            <a:off x="818707" y="732534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목차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C6B2954-A755-4837-AA61-F0B8983C3C22}"/>
              </a:ext>
            </a:extLst>
          </p:cNvPr>
          <p:cNvGrpSpPr/>
          <p:nvPr/>
        </p:nvGrpSpPr>
        <p:grpSpPr>
          <a:xfrm>
            <a:off x="941336" y="2364348"/>
            <a:ext cx="3009015" cy="400110"/>
            <a:chOff x="941336" y="2364348"/>
            <a:chExt cx="3009015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10BC27-C346-46DE-845D-00E6E76865AB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001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38EA4E-45E7-4353-BD06-62D276B84C7C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AFBE90F-66A2-44E3-AA63-E6A0F8E34F2D}"/>
              </a:ext>
            </a:extLst>
          </p:cNvPr>
          <p:cNvGrpSpPr/>
          <p:nvPr/>
        </p:nvGrpSpPr>
        <p:grpSpPr>
          <a:xfrm>
            <a:off x="941336" y="3102470"/>
            <a:ext cx="3009015" cy="400110"/>
            <a:chOff x="941336" y="2364348"/>
            <a:chExt cx="3009015" cy="4001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0EE663-9D7B-45D9-93FB-D0F9590198FB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002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08588A-3EBF-4BA9-9596-DC0567200ED6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endParaRPr lang="ko-KR" altLang="en-US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5743817-3A9B-490F-9B67-5277B97BA35C}"/>
              </a:ext>
            </a:extLst>
          </p:cNvPr>
          <p:cNvGrpSpPr/>
          <p:nvPr/>
        </p:nvGrpSpPr>
        <p:grpSpPr>
          <a:xfrm>
            <a:off x="941336" y="3840592"/>
            <a:ext cx="3009015" cy="400110"/>
            <a:chOff x="941336" y="2364348"/>
            <a:chExt cx="3009015" cy="4001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EF70F6-2096-42AA-B14E-1D3FE559CB53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003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6C0A04-90C4-4F34-9E30-20F2500E7A0D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endParaRPr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EBB1AF0-6952-48A8-95BE-4D2B91AF10DD}"/>
              </a:ext>
            </a:extLst>
          </p:cNvPr>
          <p:cNvGrpSpPr/>
          <p:nvPr/>
        </p:nvGrpSpPr>
        <p:grpSpPr>
          <a:xfrm>
            <a:off x="941336" y="4578714"/>
            <a:ext cx="3009015" cy="400110"/>
            <a:chOff x="941336" y="2364348"/>
            <a:chExt cx="3009015" cy="4001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278B37-D226-4716-9A3D-EF555E952A35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004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65BC35-9907-49F7-83AD-DD1E89476EF8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endParaRPr lang="ko-KR" altLang="en-US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77FD1D8-CCE7-468C-99F5-11E36DD45758}"/>
              </a:ext>
            </a:extLst>
          </p:cNvPr>
          <p:cNvGrpSpPr/>
          <p:nvPr/>
        </p:nvGrpSpPr>
        <p:grpSpPr>
          <a:xfrm>
            <a:off x="941336" y="5316836"/>
            <a:ext cx="3009015" cy="400110"/>
            <a:chOff x="941336" y="2364348"/>
            <a:chExt cx="3009015" cy="40011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35E608-E697-46A1-93A6-AA5B36F5BAA1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005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46F456A-E1A0-49AD-AC4E-14544C882F45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97880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4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/>
              <a:t>후기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9EF7AFA-AFB1-40E0-B2A0-F62EFE73AD5C}"/>
              </a:ext>
            </a:extLst>
          </p:cNvPr>
          <p:cNvGrpSpPr/>
          <p:nvPr/>
        </p:nvGrpSpPr>
        <p:grpSpPr>
          <a:xfrm>
            <a:off x="1046480" y="1932234"/>
            <a:ext cx="11160000" cy="3060060"/>
            <a:chOff x="7283579" y="1932234"/>
            <a:chExt cx="4922901" cy="306006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76CDF2C-07CF-4223-AC0B-22B7F0391ED4}"/>
                </a:ext>
              </a:extLst>
            </p:cNvPr>
            <p:cNvSpPr txBox="1"/>
            <p:nvPr/>
          </p:nvSpPr>
          <p:spPr>
            <a:xfrm>
              <a:off x="7283579" y="3156342"/>
              <a:ext cx="4419600" cy="18359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앤트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공통적인 프로젝트 디렉토리 구조와 같은 공식적인 관례를 가지고 있지 않으며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개발자가 직접 소스코드의 위치와 소스코드의 빌드가 된 파일의 위치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산출물을 어디에 위치시켜야 하는지 정확하게 지정해주어야 한다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또한 </a:t>
              </a:r>
              <a:r>
                <a:rPr lang="ko-KR" altLang="en-US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앤트는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빌드를 실행하는 각 타겟에 일일이 작업에 대한 순서를 지정해 주어야한다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</a:p>
            <a:p>
              <a:pPr algn="just">
                <a:lnSpc>
                  <a:spcPct val="120000"/>
                </a:lnSpc>
              </a:pPr>
              <a:endParaRPr lang="en-US" altLang="ko-KR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웹 어플리케이션을 개발하면서 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Build.xml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을 통해 빌드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배포 자동화를 이용하여 사용자의 입장에서 웹페이지를 테스트하기 좋다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C1286F2-B58E-40A3-8E14-43A7C9300408}"/>
                </a:ext>
              </a:extLst>
            </p:cNvPr>
            <p:cNvSpPr txBox="1"/>
            <p:nvPr/>
          </p:nvSpPr>
          <p:spPr>
            <a:xfrm>
              <a:off x="7283579" y="1932234"/>
              <a:ext cx="11675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후기후기후기</a:t>
              </a: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7B9E7291-1284-4346-9198-95302E30E7E2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836791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9260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5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91839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Ant</a:t>
            </a:r>
            <a:r>
              <a:rPr lang="ko-KR" altLang="en-US" sz="4800" dirty="0"/>
              <a:t>를 이용한 빌드 자동화와 배포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E8875F3-1C36-45C3-80BB-ED2CDA78C381}"/>
              </a:ext>
            </a:extLst>
          </p:cNvPr>
          <p:cNvGrpSpPr/>
          <p:nvPr/>
        </p:nvGrpSpPr>
        <p:grpSpPr>
          <a:xfrm>
            <a:off x="1219200" y="1620522"/>
            <a:ext cx="10566400" cy="1227858"/>
            <a:chOff x="1219200" y="1620522"/>
            <a:chExt cx="10566400" cy="122785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4D29C11-10A6-4C73-B757-68986231DE46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528B3-5972-4456-8FE1-C36EF462DCCB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7404217-2241-4759-B8D2-6939A29CD8ED}"/>
              </a:ext>
            </a:extLst>
          </p:cNvPr>
          <p:cNvGrpSpPr/>
          <p:nvPr/>
        </p:nvGrpSpPr>
        <p:grpSpPr>
          <a:xfrm>
            <a:off x="1219200" y="3261737"/>
            <a:ext cx="10566400" cy="1227858"/>
            <a:chOff x="1219200" y="1620522"/>
            <a:chExt cx="10566400" cy="122785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8623F5E-0332-4823-A4F2-F25236F01C75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build.xml</a:t>
              </a:r>
              <a:r>
                <a:rPr lang="ko-KR" altLang="en-US" dirty="0"/>
                <a:t>을 작성하기</a:t>
              </a: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4C323DA-B57C-4E0E-BEA3-DFFE93C28EB7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B4F59DF-65B2-44C3-B91A-E75F2DDBEFE6}"/>
              </a:ext>
            </a:extLst>
          </p:cNvPr>
          <p:cNvGrpSpPr/>
          <p:nvPr/>
        </p:nvGrpSpPr>
        <p:grpSpPr>
          <a:xfrm>
            <a:off x="1219200" y="4902951"/>
            <a:ext cx="10566400" cy="1227858"/>
            <a:chOff x="1219200" y="1620522"/>
            <a:chExt cx="10566400" cy="122785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AC4309D-D481-4809-8430-2ADB6AACAAC2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367A42B-02B6-413D-B050-3E320D8DC711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A6F74ED-8DF1-4639-A21E-A11FED404837}"/>
              </a:ext>
            </a:extLst>
          </p:cNvPr>
          <p:cNvSpPr txBox="1"/>
          <p:nvPr/>
        </p:nvSpPr>
        <p:spPr>
          <a:xfrm>
            <a:off x="1617980" y="2243359"/>
            <a:ext cx="3022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build.xml</a:t>
            </a:r>
            <a:r>
              <a:rPr lang="ko-KR" altLang="en-US" sz="2400" dirty="0"/>
              <a:t>을 작성하기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72CD41C-227A-4C1A-AE74-A0F847F555DB}"/>
              </a:ext>
            </a:extLst>
          </p:cNvPr>
          <p:cNvSpPr txBox="1"/>
          <p:nvPr/>
        </p:nvSpPr>
        <p:spPr>
          <a:xfrm>
            <a:off x="1617980" y="5580104"/>
            <a:ext cx="6654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내용을 입력하세요</a:t>
            </a:r>
            <a:r>
              <a:rPr lang="en-US" altLang="ko-KR" sz="2400" dirty="0"/>
              <a:t>. </a:t>
            </a:r>
            <a:r>
              <a:rPr lang="ko-KR" altLang="en-US" sz="2400" dirty="0"/>
              <a:t>간단하게 한 줄로 요약해봅시다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872D71-852A-4BB6-84E7-BF2DA23980A0}"/>
              </a:ext>
            </a:extLst>
          </p:cNvPr>
          <p:cNvSpPr txBox="1"/>
          <p:nvPr/>
        </p:nvSpPr>
        <p:spPr>
          <a:xfrm>
            <a:off x="1712119" y="1684533"/>
            <a:ext cx="1774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학습 포인트</a:t>
            </a:r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1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BA15C4-25D6-4949-8F23-A5DCE109B445}"/>
              </a:ext>
            </a:extLst>
          </p:cNvPr>
          <p:cNvSpPr txBox="1"/>
          <p:nvPr/>
        </p:nvSpPr>
        <p:spPr>
          <a:xfrm>
            <a:off x="1712119" y="3324961"/>
            <a:ext cx="1774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학습 포인트</a:t>
            </a:r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2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948A6F-4442-4CA4-9E63-ACF05A88DE46}"/>
              </a:ext>
            </a:extLst>
          </p:cNvPr>
          <p:cNvSpPr txBox="1"/>
          <p:nvPr/>
        </p:nvSpPr>
        <p:spPr>
          <a:xfrm>
            <a:off x="1712119" y="4965389"/>
            <a:ext cx="1774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학습 포인트</a:t>
            </a:r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3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F7CC7C-D844-4790-AA42-3D2664E2363A}"/>
              </a:ext>
            </a:extLst>
          </p:cNvPr>
          <p:cNvSpPr txBox="1"/>
          <p:nvPr/>
        </p:nvSpPr>
        <p:spPr>
          <a:xfrm>
            <a:off x="1617979" y="3899205"/>
            <a:ext cx="2407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build.xml</a:t>
            </a:r>
            <a:r>
              <a:rPr lang="ko-KR" altLang="en-US" sz="2400" dirty="0"/>
              <a:t>을 작성</a:t>
            </a:r>
          </a:p>
        </p:txBody>
      </p:sp>
    </p:spTree>
    <p:extLst>
      <p:ext uri="{BB962C8B-B14F-4D97-AF65-F5344CB8AC3E}">
        <p14:creationId xmlns:p14="http://schemas.microsoft.com/office/powerpoint/2010/main" val="1746076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BE5590-AC79-4F33-8509-AF7FE7BB9E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16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19B59D-D59F-4786-8C04-7DB4606EA807}"/>
              </a:ext>
            </a:extLst>
          </p:cNvPr>
          <p:cNvSpPr txBox="1"/>
          <p:nvPr/>
        </p:nvSpPr>
        <p:spPr>
          <a:xfrm>
            <a:off x="4300748" y="2916258"/>
            <a:ext cx="34948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828058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4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2962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Build.XML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9EF7AFA-AFB1-40E0-B2A0-F62EFE73AD5C}"/>
              </a:ext>
            </a:extLst>
          </p:cNvPr>
          <p:cNvGrpSpPr/>
          <p:nvPr/>
        </p:nvGrpSpPr>
        <p:grpSpPr>
          <a:xfrm>
            <a:off x="955965" y="1454728"/>
            <a:ext cx="11250516" cy="5214822"/>
            <a:chOff x="7283579" y="1932234"/>
            <a:chExt cx="4922901" cy="477508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76CDF2C-07CF-4223-AC0B-22B7F0391ED4}"/>
                </a:ext>
              </a:extLst>
            </p:cNvPr>
            <p:cNvSpPr txBox="1"/>
            <p:nvPr/>
          </p:nvSpPr>
          <p:spPr>
            <a:xfrm>
              <a:off x="7283579" y="3156342"/>
              <a:ext cx="4419600" cy="35509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en-US" altLang="ko-KR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/>
                <a:t>마크업 언어는 태그</a:t>
              </a:r>
              <a:r>
                <a:rPr lang="en-US" altLang="ko-KR" dirty="0"/>
                <a:t>(Tag), </a:t>
              </a:r>
              <a:r>
                <a:rPr lang="ko-KR" altLang="en-US" dirty="0"/>
                <a:t>밑줄 긋기</a:t>
              </a:r>
              <a:r>
                <a:rPr lang="en-US" altLang="ko-KR" dirty="0"/>
                <a:t>(underlining), </a:t>
              </a:r>
              <a:r>
                <a:rPr lang="ko-KR" altLang="en-US" dirty="0"/>
                <a:t>이탤릭체</a:t>
              </a:r>
              <a:r>
                <a:rPr lang="en-US" altLang="ko-KR" dirty="0"/>
                <a:t>(italics) </a:t>
              </a:r>
              <a:r>
                <a:rPr lang="ko-KR" altLang="en-US" dirty="0"/>
                <a:t>등을 이용하여 데이터 구조를 나타내는 언어이다</a:t>
              </a:r>
              <a:r>
                <a:rPr lang="en-US" altLang="ko-KR" dirty="0"/>
                <a:t>. </a:t>
              </a: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ko-K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/>
                <a:t>마크업 언어</a:t>
              </a:r>
              <a:r>
                <a:rPr lang="en-US" altLang="ko-KR" dirty="0"/>
                <a:t>(Markup Language)</a:t>
              </a:r>
              <a:r>
                <a:rPr lang="ko-KR" altLang="en-US" dirty="0"/>
                <a:t>라 함은 본래 출판사에서 원고에 교정 기호를 넣는 것을 </a:t>
              </a:r>
              <a:r>
                <a:rPr lang="en-US" altLang="ko-KR" dirty="0"/>
                <a:t>markup</a:t>
              </a:r>
              <a:r>
                <a:rPr lang="ko-KR" altLang="en-US" dirty="0"/>
                <a:t>이라고 한 것에서 유래했다</a:t>
              </a:r>
              <a:r>
                <a:rPr lang="en-US" altLang="ko-KR" dirty="0"/>
                <a:t>.</a:t>
              </a:r>
            </a:p>
            <a:p>
              <a:endParaRPr lang="en-US" altLang="ko-K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/>
                <a:t>XML</a:t>
              </a:r>
              <a:r>
                <a:rPr lang="ko-KR" altLang="en-US" dirty="0"/>
                <a:t>은 </a:t>
              </a:r>
              <a:r>
                <a:rPr lang="en-US" altLang="ko-KR" dirty="0" err="1"/>
                <a:t>eXtebsible</a:t>
              </a:r>
              <a:r>
                <a:rPr lang="en-US" altLang="ko-KR" dirty="0"/>
                <a:t> Markup Language</a:t>
              </a:r>
              <a:r>
                <a:rPr lang="ko-KR" altLang="en-US" dirty="0"/>
                <a:t>의 약자로 확장 가능한 마크업 언어를 뜻하며 데이터를 표현하기 위해서 태그</a:t>
              </a:r>
              <a:r>
                <a:rPr lang="en-US" altLang="ko-KR" dirty="0"/>
                <a:t>(tag)</a:t>
              </a:r>
              <a:r>
                <a:rPr lang="ko-KR" altLang="en-US" dirty="0"/>
                <a:t>를 사용하는 언어입니다</a:t>
              </a:r>
              <a:r>
                <a:rPr lang="en-US" altLang="ko-KR" dirty="0"/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/>
                <a:t>XML</a:t>
              </a:r>
              <a:r>
                <a:rPr lang="ko-KR" altLang="en-US" dirty="0"/>
                <a:t>은 구조화된</a:t>
              </a:r>
              <a:r>
                <a:rPr lang="en-US" altLang="ko-KR" dirty="0"/>
                <a:t>(Structured)</a:t>
              </a:r>
              <a:r>
                <a:rPr lang="ko-KR" altLang="en-US" dirty="0"/>
                <a:t>데이터 및 부분 구조화된</a:t>
              </a:r>
              <a:r>
                <a:rPr lang="en-US" altLang="ko-KR" dirty="0"/>
                <a:t>(Semi-Structured)</a:t>
              </a:r>
              <a:r>
                <a:rPr lang="ko-KR" altLang="en-US" dirty="0"/>
                <a:t>데이터를 모두 표현할 수 있습니다</a:t>
              </a:r>
              <a:r>
                <a:rPr lang="en-US" altLang="ko-KR" dirty="0"/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/>
                <a:t>XML</a:t>
              </a:r>
              <a:r>
                <a:rPr lang="ko-KR" altLang="en-US" dirty="0"/>
                <a:t>은 확장 가능하고 플랫폼과 프로그래밍 언어에 독립적입니다</a:t>
              </a:r>
              <a:r>
                <a:rPr lang="en-US" altLang="ko-KR" dirty="0"/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C1286F2-B58E-40A3-8E14-43A7C9300408}"/>
                </a:ext>
              </a:extLst>
            </p:cNvPr>
            <p:cNvSpPr txBox="1"/>
            <p:nvPr/>
          </p:nvSpPr>
          <p:spPr>
            <a:xfrm>
              <a:off x="7283579" y="1932234"/>
              <a:ext cx="4216423" cy="5218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XML </a:t>
              </a:r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문서 </a:t>
              </a:r>
              <a:r>
                <a:rPr lang="en-US" altLang="ko-KR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: XML</a:t>
              </a:r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로 정의한 마크업 언어로 만든 문서</a:t>
              </a: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7B9E7291-1284-4346-9198-95302E30E7E2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836791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645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4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2962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Build.XML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9EF7AFA-AFB1-40E0-B2A0-F62EFE73AD5C}"/>
              </a:ext>
            </a:extLst>
          </p:cNvPr>
          <p:cNvGrpSpPr/>
          <p:nvPr/>
        </p:nvGrpSpPr>
        <p:grpSpPr>
          <a:xfrm>
            <a:off x="856043" y="1468564"/>
            <a:ext cx="11350438" cy="3749883"/>
            <a:chOff x="7239856" y="1944904"/>
            <a:chExt cx="4966624" cy="343367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76CDF2C-07CF-4223-AC0B-22B7F0391ED4}"/>
                </a:ext>
              </a:extLst>
            </p:cNvPr>
            <p:cNvSpPr txBox="1"/>
            <p:nvPr/>
          </p:nvSpPr>
          <p:spPr>
            <a:xfrm>
              <a:off x="7283579" y="3156342"/>
              <a:ext cx="4419600" cy="222223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XML 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선언</a:t>
              </a:r>
              <a:endParaRPr lang="en-US" altLang="ko-KR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&lt;?xml version="1.0" encoding="</a:t>
              </a:r>
              <a:r>
                <a:rPr lang="en-US" altLang="ko-KR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euc-kr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" ?&gt;</a:t>
              </a: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ko-KR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형식은 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'&lt;?' 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 시작해서 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'?&gt;'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 끝나며 위와 같이 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xml 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버전을 나타내는 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xml version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과 언어가 한글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en-US" altLang="ko-KR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euc-kr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 포함되어 작성되었다는 것을 나타낸 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encoding, 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마지막으로 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xml 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문서에 필요한 정보를 모두 포함하고 있다는 것을 나타나는 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standalone="yes" 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형태가 포함될 수 있습니다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ko-KR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standalone="no"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일 경우는 외부 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DTD(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문서 형식 정의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필요할 경우에 사용합니다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C1286F2-B58E-40A3-8E14-43A7C9300408}"/>
                </a:ext>
              </a:extLst>
            </p:cNvPr>
            <p:cNvSpPr txBox="1"/>
            <p:nvPr/>
          </p:nvSpPr>
          <p:spPr>
            <a:xfrm>
              <a:off x="7239856" y="1944904"/>
              <a:ext cx="1379849" cy="5723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32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XML </a:t>
              </a:r>
              <a:r>
                <a:rPr lang="ko-KR" altLang="en-US" sz="32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문서의 규칙</a:t>
              </a: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7B9E7291-1284-4346-9198-95302E30E7E2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836791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9477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4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2962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Build.XML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9EF7AFA-AFB1-40E0-B2A0-F62EFE73AD5C}"/>
              </a:ext>
            </a:extLst>
          </p:cNvPr>
          <p:cNvGrpSpPr/>
          <p:nvPr/>
        </p:nvGrpSpPr>
        <p:grpSpPr>
          <a:xfrm>
            <a:off x="856043" y="1468564"/>
            <a:ext cx="11350438" cy="2309489"/>
            <a:chOff x="7239856" y="1944904"/>
            <a:chExt cx="4966624" cy="2114741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76CDF2C-07CF-4223-AC0B-22B7F0391ED4}"/>
                </a:ext>
              </a:extLst>
            </p:cNvPr>
            <p:cNvSpPr txBox="1"/>
            <p:nvPr/>
          </p:nvSpPr>
          <p:spPr>
            <a:xfrm>
              <a:off x="7283579" y="3156342"/>
              <a:ext cx="4419600" cy="9033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dirty="0"/>
                <a:t> XML </a:t>
              </a:r>
              <a:r>
                <a:rPr lang="ko-KR" altLang="en-US" dirty="0"/>
                <a:t>주석</a:t>
              </a:r>
              <a:r>
                <a:rPr lang="en-US" altLang="ko-KR" dirty="0"/>
                <a:t>(Comment)</a:t>
              </a:r>
            </a:p>
            <a:p>
              <a:pPr algn="just">
                <a:lnSpc>
                  <a:spcPct val="120000"/>
                </a:lnSpc>
              </a:pPr>
              <a:endParaRPr lang="en-US" altLang="ko-KR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&lt;! - -XML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문서의 주석입니다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- -&gt;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C1286F2-B58E-40A3-8E14-43A7C9300408}"/>
                </a:ext>
              </a:extLst>
            </p:cNvPr>
            <p:cNvSpPr txBox="1"/>
            <p:nvPr/>
          </p:nvSpPr>
          <p:spPr>
            <a:xfrm>
              <a:off x="7239856" y="1944904"/>
              <a:ext cx="1379849" cy="5723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32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XML </a:t>
              </a:r>
              <a:r>
                <a:rPr lang="ko-KR" altLang="en-US" sz="32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문서의 규칙</a:t>
              </a: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7B9E7291-1284-4346-9198-95302E30E7E2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836791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F15D7CF9-7129-4836-87C7-8252FF077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754" y="2791564"/>
            <a:ext cx="4703299" cy="294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04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4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2962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Build.XML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9EF7AFA-AFB1-40E0-B2A0-F62EFE73AD5C}"/>
              </a:ext>
            </a:extLst>
          </p:cNvPr>
          <p:cNvGrpSpPr/>
          <p:nvPr/>
        </p:nvGrpSpPr>
        <p:grpSpPr>
          <a:xfrm>
            <a:off x="856043" y="1468563"/>
            <a:ext cx="11350438" cy="4879765"/>
            <a:chOff x="7239856" y="1944904"/>
            <a:chExt cx="4966624" cy="2740098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76CDF2C-07CF-4223-AC0B-22B7F0391ED4}"/>
                </a:ext>
              </a:extLst>
            </p:cNvPr>
            <p:cNvSpPr txBox="1"/>
            <p:nvPr/>
          </p:nvSpPr>
          <p:spPr>
            <a:xfrm>
              <a:off x="7283579" y="3156342"/>
              <a:ext cx="2319985" cy="152866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엘리먼트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(Element)</a:t>
              </a:r>
            </a:p>
            <a:p>
              <a:pPr algn="just">
                <a:lnSpc>
                  <a:spcPct val="120000"/>
                </a:lnSpc>
              </a:pPr>
              <a:endParaRPr lang="en-US" altLang="ko-KR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&lt;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 시작해서 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&gt;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 끝나는 태그의 형식으로 태그 안에는 요소의 이름이 들어간다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&lt;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시작태그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&gt;&lt;/</a:t>
              </a:r>
              <a:r>
                <a:rPr lang="ko-KR" altLang="en-US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마침태그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&gt;</a:t>
              </a: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계층형 구조</a:t>
              </a:r>
              <a:endParaRPr lang="en-US" altLang="ko-KR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최상위 요소를 루트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(root) 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요소라고 한다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book 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요소는 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개의 자식 요소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title, author, publisher</a:t>
              </a:r>
            </a:p>
            <a:p>
              <a:pPr algn="just">
                <a:lnSpc>
                  <a:spcPct val="120000"/>
                </a:lnSpc>
              </a:pPr>
              <a:endParaRPr lang="en-US" altLang="ko-KR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C1286F2-B58E-40A3-8E14-43A7C9300408}"/>
                </a:ext>
              </a:extLst>
            </p:cNvPr>
            <p:cNvSpPr txBox="1"/>
            <p:nvPr/>
          </p:nvSpPr>
          <p:spPr>
            <a:xfrm>
              <a:off x="7239856" y="1944904"/>
              <a:ext cx="1379849" cy="5723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32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XML </a:t>
              </a:r>
              <a:r>
                <a:rPr lang="ko-KR" altLang="en-US" sz="32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문서의 규칙</a:t>
              </a: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7B9E7291-1284-4346-9198-95302E30E7E2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836791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739DDC2-69FF-4530-8C3A-8571B42ABC48}"/>
              </a:ext>
            </a:extLst>
          </p:cNvPr>
          <p:cNvSpPr txBox="1"/>
          <p:nvPr/>
        </p:nvSpPr>
        <p:spPr>
          <a:xfrm>
            <a:off x="6804315" y="3330514"/>
            <a:ext cx="3692234" cy="27223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&lt;book&gt;</a:t>
            </a: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&lt;title&gt;</a:t>
            </a:r>
            <a:r>
              <a:rPr lang="ko-KR" altLang="en-US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제목</a:t>
            </a:r>
            <a:r>
              <a:rPr lang="en-US" altLang="ko-KR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&lt;/title&gt;</a:t>
            </a: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&lt;author&gt;</a:t>
            </a:r>
            <a:r>
              <a:rPr lang="ko-KR" altLang="en-US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지은이</a:t>
            </a:r>
            <a:r>
              <a:rPr lang="en-US" altLang="ko-KR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&lt;/author&gt;</a:t>
            </a: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&lt;publisher&gt;</a:t>
            </a:r>
            <a:r>
              <a:rPr lang="ko-KR" altLang="en-US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출판사</a:t>
            </a:r>
            <a:r>
              <a:rPr lang="en-US" altLang="ko-KR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&lt;/publisher&gt;</a:t>
            </a: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&lt;/book&gt;</a:t>
            </a:r>
          </a:p>
        </p:txBody>
      </p:sp>
    </p:spTree>
    <p:extLst>
      <p:ext uri="{BB962C8B-B14F-4D97-AF65-F5344CB8AC3E}">
        <p14:creationId xmlns:p14="http://schemas.microsoft.com/office/powerpoint/2010/main" val="3484774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4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2962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Build.XML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9EF7AFA-AFB1-40E0-B2A0-F62EFE73AD5C}"/>
              </a:ext>
            </a:extLst>
          </p:cNvPr>
          <p:cNvGrpSpPr/>
          <p:nvPr/>
        </p:nvGrpSpPr>
        <p:grpSpPr>
          <a:xfrm>
            <a:off x="856043" y="1468563"/>
            <a:ext cx="11335958" cy="4879765"/>
            <a:chOff x="7239856" y="1944904"/>
            <a:chExt cx="4960288" cy="2740098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76CDF2C-07CF-4223-AC0B-22B7F0391ED4}"/>
                </a:ext>
              </a:extLst>
            </p:cNvPr>
            <p:cNvSpPr txBox="1"/>
            <p:nvPr/>
          </p:nvSpPr>
          <p:spPr>
            <a:xfrm>
              <a:off x="7283579" y="3156342"/>
              <a:ext cx="2319985" cy="152866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엘리먼트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(Element)</a:t>
              </a:r>
            </a:p>
            <a:p>
              <a:pPr algn="just">
                <a:lnSpc>
                  <a:spcPct val="120000"/>
                </a:lnSpc>
              </a:pPr>
              <a:endParaRPr lang="en-US" altLang="ko-KR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&lt;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 시작해서 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&gt;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 끝나는 태그의 형식으로 태그 안에는 요소의 이름이 들어간다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&lt;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시작태그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&gt;&lt;/</a:t>
              </a:r>
              <a:r>
                <a:rPr lang="ko-KR" altLang="en-US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마침태그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&gt;</a:t>
              </a: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계층형 구조</a:t>
              </a:r>
              <a:endParaRPr lang="en-US" altLang="ko-KR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최상위 요소를 루트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(root) 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요소라고 한다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book 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요소는 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개의 자식 요소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title, author, publisher</a:t>
              </a:r>
            </a:p>
            <a:p>
              <a:pPr algn="just">
                <a:lnSpc>
                  <a:spcPct val="120000"/>
                </a:lnSpc>
              </a:pPr>
              <a:endParaRPr lang="en-US" altLang="ko-KR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C1286F2-B58E-40A3-8E14-43A7C9300408}"/>
                </a:ext>
              </a:extLst>
            </p:cNvPr>
            <p:cNvSpPr txBox="1"/>
            <p:nvPr/>
          </p:nvSpPr>
          <p:spPr>
            <a:xfrm>
              <a:off x="7239856" y="1944904"/>
              <a:ext cx="1379849" cy="5723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32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XML </a:t>
              </a:r>
              <a:r>
                <a:rPr lang="ko-KR" altLang="en-US" sz="32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문서의 규칙</a:t>
              </a: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7B9E7291-1284-4346-9198-95302E30E7E2}"/>
                </a:ext>
              </a:extLst>
            </p:cNvPr>
            <p:cNvCxnSpPr>
              <a:cxnSpLocks/>
            </p:cNvCxnSpPr>
            <p:nvPr/>
          </p:nvCxnSpPr>
          <p:spPr>
            <a:xfrm>
              <a:off x="7277243" y="2457280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739DDC2-69FF-4530-8C3A-8571B42ABC48}"/>
              </a:ext>
            </a:extLst>
          </p:cNvPr>
          <p:cNvSpPr txBox="1"/>
          <p:nvPr/>
        </p:nvSpPr>
        <p:spPr>
          <a:xfrm>
            <a:off x="6804315" y="3330514"/>
            <a:ext cx="3692234" cy="27223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&lt;book&gt;</a:t>
            </a: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&lt;title&gt;</a:t>
            </a:r>
            <a:r>
              <a:rPr lang="ko-KR" altLang="en-US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제목</a:t>
            </a:r>
            <a:r>
              <a:rPr lang="en-US" altLang="ko-KR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&lt;/title&gt;</a:t>
            </a: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&lt;author&gt;</a:t>
            </a:r>
            <a:r>
              <a:rPr lang="ko-KR" altLang="en-US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지은이</a:t>
            </a:r>
            <a:r>
              <a:rPr lang="en-US" altLang="ko-KR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&lt;/author&gt;</a:t>
            </a: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&lt;publisher&gt;</a:t>
            </a:r>
            <a:r>
              <a:rPr lang="ko-KR" altLang="en-US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출판사</a:t>
            </a:r>
            <a:r>
              <a:rPr lang="en-US" altLang="ko-KR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&lt;/publisher&gt;</a:t>
            </a: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&lt;/book&gt;</a:t>
            </a:r>
          </a:p>
        </p:txBody>
      </p:sp>
    </p:spTree>
    <p:extLst>
      <p:ext uri="{BB962C8B-B14F-4D97-AF65-F5344CB8AC3E}">
        <p14:creationId xmlns:p14="http://schemas.microsoft.com/office/powerpoint/2010/main" val="1272246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4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2962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Build.XML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9EF7AFA-AFB1-40E0-B2A0-F62EFE73AD5C}"/>
              </a:ext>
            </a:extLst>
          </p:cNvPr>
          <p:cNvGrpSpPr/>
          <p:nvPr/>
        </p:nvGrpSpPr>
        <p:grpSpPr>
          <a:xfrm>
            <a:off x="856043" y="1468564"/>
            <a:ext cx="11350438" cy="4045349"/>
            <a:chOff x="7239856" y="1944904"/>
            <a:chExt cx="4966624" cy="370422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76CDF2C-07CF-4223-AC0B-22B7F0391ED4}"/>
                </a:ext>
              </a:extLst>
            </p:cNvPr>
            <p:cNvSpPr txBox="1"/>
            <p:nvPr/>
          </p:nvSpPr>
          <p:spPr>
            <a:xfrm>
              <a:off x="7283579" y="3156342"/>
              <a:ext cx="4419600" cy="249278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속성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(Attribute)</a:t>
              </a:r>
            </a:p>
            <a:p>
              <a:pPr algn="just">
                <a:lnSpc>
                  <a:spcPct val="120000"/>
                </a:lnSpc>
              </a:pPr>
              <a:endParaRPr lang="en-US" altLang="ko-KR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속성은 요소의 부분으로서 일반적으로 시작태그 안에 정의하며 속성 이름과 속성값을 표시한다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값이 없을 경우에는 이중 따옴표를 이용하여 그 값을 비워준다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&lt;book </a:t>
              </a:r>
              <a:r>
                <a:rPr lang="en-US" altLang="ko-KR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bookid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="1"&gt;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	&lt;title&gt;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제목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&lt;/title&gt;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&lt;/book&gt;</a:t>
              </a: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위와 같이 </a:t>
              </a:r>
              <a:r>
                <a:rPr lang="en-US" altLang="ko-KR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bookid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속성이 존재하고 속성값이 존재하면 </a:t>
              </a:r>
              <a:r>
                <a:rPr lang="en-US" altLang="ko-KR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bookid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="1"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형태로 나타내며 속성값이 존재하지 않을 경우에는 </a:t>
              </a:r>
              <a:r>
                <a:rPr lang="en-US" altLang="ko-KR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bookid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=""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와 같은 형태로 나타낸다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C1286F2-B58E-40A3-8E14-43A7C9300408}"/>
                </a:ext>
              </a:extLst>
            </p:cNvPr>
            <p:cNvSpPr txBox="1"/>
            <p:nvPr/>
          </p:nvSpPr>
          <p:spPr>
            <a:xfrm>
              <a:off x="7239856" y="1944904"/>
              <a:ext cx="1379849" cy="5723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32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XML </a:t>
              </a:r>
              <a:r>
                <a:rPr lang="ko-KR" altLang="en-US" sz="32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문서의 규칙</a:t>
              </a: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7B9E7291-1284-4346-9198-95302E30E7E2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836791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422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4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29629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Build.XML</a:t>
            </a:r>
            <a:endParaRPr lang="ko-KR" altLang="en-US" sz="4800" dirty="0"/>
          </a:p>
          <a:p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9EF7AFA-AFB1-40E0-B2A0-F62EFE73AD5C}"/>
              </a:ext>
            </a:extLst>
          </p:cNvPr>
          <p:cNvGrpSpPr/>
          <p:nvPr/>
        </p:nvGrpSpPr>
        <p:grpSpPr>
          <a:xfrm>
            <a:off x="962025" y="1541173"/>
            <a:ext cx="11244455" cy="3991236"/>
            <a:chOff x="7283579" y="1887454"/>
            <a:chExt cx="4922901" cy="3991236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76CDF2C-07CF-4223-AC0B-22B7F0391ED4}"/>
                </a:ext>
              </a:extLst>
            </p:cNvPr>
            <p:cNvSpPr txBox="1"/>
            <p:nvPr/>
          </p:nvSpPr>
          <p:spPr>
            <a:xfrm>
              <a:off x="7283579" y="3156342"/>
              <a:ext cx="4419600" cy="272234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모든 시작태그는 하나의 </a:t>
              </a:r>
              <a:r>
                <a:rPr lang="ko-KR" altLang="en-US" sz="1600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마침태그를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가지고 있어야 한다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ko-KR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빈 요소는 반드시 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/&gt;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 끝나야 한다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ko-KR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하나의 문서는 단지 하나의 루트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(root)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요소를 가져야 한다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ko-KR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모든 속성값은 이중 따옴표를 이용하여 값을 설정해야 한다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ko-KR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주석과 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xml </a:t>
              </a:r>
              <a:r>
                <a:rPr lang="ko-KR" altLang="en-US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선언은 태그 안에 위치할 수 없다</a:t>
              </a:r>
              <a:r>
                <a:rPr lang="en-US" altLang="ko-KR" sz="16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C1286F2-B58E-40A3-8E14-43A7C9300408}"/>
                </a:ext>
              </a:extLst>
            </p:cNvPr>
            <p:cNvSpPr txBox="1"/>
            <p:nvPr/>
          </p:nvSpPr>
          <p:spPr>
            <a:xfrm>
              <a:off x="7320554" y="1887454"/>
              <a:ext cx="138059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XML </a:t>
              </a:r>
              <a:r>
                <a:rPr lang="ko-KR" altLang="en-US" sz="3200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문서의 규칙</a:t>
              </a:r>
            </a:p>
            <a:p>
              <a:endParaRPr lang="ko-KR" altLang="en-US" sz="3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7B9E7291-1284-4346-9198-95302E30E7E2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836791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4445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yellow">
      <a:dk1>
        <a:sysClr val="windowText" lastClr="000000"/>
      </a:dk1>
      <a:lt1>
        <a:sysClr val="window" lastClr="FFFFFF"/>
      </a:lt1>
      <a:dk2>
        <a:srgbClr val="70675C"/>
      </a:dk2>
      <a:lt2>
        <a:srgbClr val="E7E6E6"/>
      </a:lt2>
      <a:accent1>
        <a:srgbClr val="F9CA17"/>
      </a:accent1>
      <a:accent2>
        <a:srgbClr val="F3A800"/>
      </a:accent2>
      <a:accent3>
        <a:srgbClr val="A45F04"/>
      </a:accent3>
      <a:accent4>
        <a:srgbClr val="D4C1BA"/>
      </a:accent4>
      <a:accent5>
        <a:srgbClr val="98807C"/>
      </a:accent5>
      <a:accent6>
        <a:srgbClr val="63514D"/>
      </a:accent6>
      <a:hlink>
        <a:srgbClr val="262626"/>
      </a:hlink>
      <a:folHlink>
        <a:srgbClr val="262626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1033</Words>
  <Application>Microsoft Office PowerPoint</Application>
  <PresentationFormat>와이드스크린</PresentationFormat>
  <Paragraphs>173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나눔스퀘어</vt:lpstr>
      <vt:lpstr>나눔스퀘어 Bold</vt:lpstr>
      <vt:lpstr>나눔스퀘어 Light</vt:lpstr>
      <vt:lpstr>Arial</vt:lpstr>
      <vt:lpstr>Arial Nova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전 형진</cp:lastModifiedBy>
  <cp:revision>49</cp:revision>
  <dcterms:created xsi:type="dcterms:W3CDTF">2020-04-20T01:06:09Z</dcterms:created>
  <dcterms:modified xsi:type="dcterms:W3CDTF">2020-07-08T11:18:54Z</dcterms:modified>
</cp:coreProperties>
</file>